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91" r:id="rId4"/>
    <p:sldId id="292" r:id="rId5"/>
    <p:sldId id="258" r:id="rId6"/>
    <p:sldId id="259" r:id="rId7"/>
    <p:sldId id="260" r:id="rId8"/>
    <p:sldId id="261" r:id="rId9"/>
    <p:sldId id="274" r:id="rId10"/>
    <p:sldId id="263" r:id="rId11"/>
    <p:sldId id="269" r:id="rId12"/>
    <p:sldId id="270" r:id="rId13"/>
    <p:sldId id="294" r:id="rId14"/>
    <p:sldId id="275" r:id="rId15"/>
    <p:sldId id="293" r:id="rId16"/>
    <p:sldId id="276" r:id="rId17"/>
    <p:sldId id="289" r:id="rId18"/>
    <p:sldId id="281" r:id="rId19"/>
    <p:sldId id="290" r:id="rId2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97" autoAdjust="0"/>
    <p:restoredTop sz="92605" autoAdjust="0"/>
  </p:normalViewPr>
  <p:slideViewPr>
    <p:cSldViewPr snapToGrid="0">
      <p:cViewPr>
        <p:scale>
          <a:sx n="66" d="100"/>
          <a:sy n="66" d="100"/>
        </p:scale>
        <p:origin x="21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04B2C8C-B7DA-4746-8EED-CBCF3524F5FA}" type="datetimeFigureOut">
              <a:rPr lang="he-IL" smtClean="0"/>
              <a:t>ד'/תמוז/תשע"ז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2DC014F-F8FF-41D9-9C92-6E3370914F0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7598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C014F-F8FF-41D9-9C92-6E3370914F09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4781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C014F-F8FF-41D9-9C92-6E3370914F09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3417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C014F-F8FF-41D9-9C92-6E3370914F09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5908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C014F-F8FF-41D9-9C92-6E3370914F09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5131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C014F-F8FF-41D9-9C92-6E3370914F09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5101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C014F-F8FF-41D9-9C92-6E3370914F09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0952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C014F-F8FF-41D9-9C92-6E3370914F09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0010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C014F-F8FF-41D9-9C92-6E3370914F09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4095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C014F-F8FF-41D9-9C92-6E3370914F09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2593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C014F-F8FF-41D9-9C92-6E3370914F09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924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C014F-F8FF-41D9-9C92-6E3370914F09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5427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C014F-F8FF-41D9-9C92-6E3370914F09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1918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C014F-F8FF-41D9-9C92-6E3370914F09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70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C014F-F8FF-41D9-9C92-6E3370914F09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330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C014F-F8FF-41D9-9C92-6E3370914F09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254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C014F-F8FF-41D9-9C92-6E3370914F09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6700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C014F-F8FF-41D9-9C92-6E3370914F09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5580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C014F-F8FF-41D9-9C92-6E3370914F09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775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FEFC-8AAA-49B6-A117-2B8F38E5B31C}" type="datetimeFigureOut">
              <a:rPr lang="he-IL" smtClean="0"/>
              <a:t>ד'/תמוז/תשע"ז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D17B-C1B8-4464-88A2-9229D395CD7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035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FEFC-8AAA-49B6-A117-2B8F38E5B31C}" type="datetimeFigureOut">
              <a:rPr lang="he-IL" smtClean="0"/>
              <a:t>ד'/תמוז/תשע"ז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D17B-C1B8-4464-88A2-9229D395CD7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580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FEFC-8AAA-49B6-A117-2B8F38E5B31C}" type="datetimeFigureOut">
              <a:rPr lang="he-IL" smtClean="0"/>
              <a:t>ד'/תמוז/תשע"ז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D17B-C1B8-4464-88A2-9229D395CD7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717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FEFC-8AAA-49B6-A117-2B8F38E5B31C}" type="datetimeFigureOut">
              <a:rPr lang="he-IL" smtClean="0"/>
              <a:t>ד'/תמוז/תשע"ז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D17B-C1B8-4464-88A2-9229D395CD7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57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FEFC-8AAA-49B6-A117-2B8F38E5B31C}" type="datetimeFigureOut">
              <a:rPr lang="he-IL" smtClean="0"/>
              <a:t>ד'/תמוז/תשע"ז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D17B-C1B8-4464-88A2-9229D395CD7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011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FEFC-8AAA-49B6-A117-2B8F38E5B31C}" type="datetimeFigureOut">
              <a:rPr lang="he-IL" smtClean="0"/>
              <a:t>ד'/תמוז/תשע"ז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D17B-C1B8-4464-88A2-9229D395CD7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102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FEFC-8AAA-49B6-A117-2B8F38E5B31C}" type="datetimeFigureOut">
              <a:rPr lang="he-IL" smtClean="0"/>
              <a:t>ד'/תמוז/תשע"ז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D17B-C1B8-4464-88A2-9229D395CD7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279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FEFC-8AAA-49B6-A117-2B8F38E5B31C}" type="datetimeFigureOut">
              <a:rPr lang="he-IL" smtClean="0"/>
              <a:t>ד'/תמוז/תשע"ז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D17B-C1B8-4464-88A2-9229D395CD7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032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FEFC-8AAA-49B6-A117-2B8F38E5B31C}" type="datetimeFigureOut">
              <a:rPr lang="he-IL" smtClean="0"/>
              <a:t>ד'/תמוז/תשע"ז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D17B-C1B8-4464-88A2-9229D395CD7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285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FEFC-8AAA-49B6-A117-2B8F38E5B31C}" type="datetimeFigureOut">
              <a:rPr lang="he-IL" smtClean="0"/>
              <a:t>ד'/תמוז/תשע"ז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D17B-C1B8-4464-88A2-9229D395CD7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849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FEFC-8AAA-49B6-A117-2B8F38E5B31C}" type="datetimeFigureOut">
              <a:rPr lang="he-IL" smtClean="0"/>
              <a:t>ד'/תמוז/תשע"ז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D17B-C1B8-4464-88A2-9229D395CD7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894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8FEFC-8AAA-49B6-A117-2B8F38E5B31C}" type="datetimeFigureOut">
              <a:rPr lang="he-IL" smtClean="0"/>
              <a:t>ד'/תמוז/תשע"ז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BD17B-C1B8-4464-88A2-9229D395CD7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720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lobes.co.il/en/article-jerusalem-mayor-richer-cities-must-pay-more-for-education-100106526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-378596" y="566678"/>
            <a:ext cx="628529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Poor Chasing the Rich?</a:t>
            </a:r>
            <a:b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rtl="0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Tiebout Model</a:t>
            </a:r>
            <a:b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and Local Government</a:t>
            </a:r>
            <a:b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Expenditures on Welfare</a:t>
            </a:r>
            <a:endParaRPr lang="he-IL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rtl="0"/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rtl="0"/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rtl="0"/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rtl="0"/>
            <a:endParaRPr lang="he-IL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rtl="0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Tomer Chelouche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www.urbanizator.com</a:t>
            </a:r>
            <a:endParaRPr lang="he-IL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eoimages.gsfc.nasa.gov/images/imagerecords/84000/84209/iss040e74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771" y="-30479"/>
            <a:ext cx="6955856" cy="695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69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9548261" y="-77002"/>
            <a:ext cx="2643739" cy="7209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חץ ימינה 6"/>
          <p:cNvSpPr/>
          <p:nvPr/>
        </p:nvSpPr>
        <p:spPr>
          <a:xfrm rot="8563600">
            <a:off x="11040192" y="3332495"/>
            <a:ext cx="288758" cy="25025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/>
          <p:cNvSpPr/>
          <p:nvPr/>
        </p:nvSpPr>
        <p:spPr>
          <a:xfrm>
            <a:off x="342138" y="244325"/>
            <a:ext cx="7709042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indent="-457200" algn="l" rtl="0">
              <a:spcAft>
                <a:spcPts val="600"/>
              </a:spcAft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000" baseline="-25000" dirty="0"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: β</a:t>
            </a:r>
            <a:r>
              <a:rPr lang="en-US" sz="2000" baseline="-25000" dirty="0"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= 0 | Higher auto-investment rate has no impact on 				welfare rate</a:t>
            </a:r>
          </a:p>
          <a:p>
            <a:pPr marL="468000" indent="-457200" algn="l" rtl="0">
              <a:spcAft>
                <a:spcPts val="600"/>
              </a:spcAft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000" baseline="-25000" dirty="0"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: β</a:t>
            </a:r>
            <a:r>
              <a:rPr lang="en-US" sz="2000" baseline="-25000" dirty="0"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≠ 0 | Higher auto-investment rate has an impact on 				welfare rate</a:t>
            </a:r>
          </a:p>
          <a:p>
            <a:pPr marL="468000" indent="-457200" algn="l" rtl="0">
              <a:spcAft>
                <a:spcPts val="600"/>
              </a:spcAft>
            </a:pP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8000" indent="-457200" algn="l" rtl="0">
              <a:spcAft>
                <a:spcPts val="600"/>
              </a:spcAft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000" baseline="-25000" dirty="0"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: β</a:t>
            </a:r>
            <a:r>
              <a:rPr lang="en-US" sz="2000" baseline="-25000" dirty="0"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= 0 | Higher percentage of employees earning up to 				minimum wage has no impact on welfare rate</a:t>
            </a:r>
          </a:p>
          <a:p>
            <a:pPr marL="468000" indent="-457200" algn="l" rtl="0">
              <a:spcAft>
                <a:spcPts val="600"/>
              </a:spcAft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000" baseline="-25000" dirty="0"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: β</a:t>
            </a:r>
            <a:r>
              <a:rPr lang="en-US" sz="2000" baseline="-25000" dirty="0"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≠ 0 | Higher percentage of employees earning up to 				minimum wage has an impact on welfare rate to 			increase</a:t>
            </a:r>
          </a:p>
          <a:p>
            <a:pPr marL="468000" indent="-457200" algn="l" rtl="0">
              <a:spcAft>
                <a:spcPts val="600"/>
              </a:spcAft>
            </a:pP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8000" indent="-457200" algn="l" rtl="0">
              <a:spcAft>
                <a:spcPts val="600"/>
              </a:spcAft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000" baseline="-25000" dirty="0"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: β</a:t>
            </a:r>
            <a:r>
              <a:rPr lang="en-US" sz="2000" baseline="-25000" dirty="0"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= 0 | There is no interaction effect between higher auto-			investment rate and percentage of employees 			earning up to minimum wage in terms of welfare rate.</a:t>
            </a:r>
          </a:p>
          <a:p>
            <a:pPr marL="468000" indent="-457200" algn="l" rtl="0">
              <a:spcAft>
                <a:spcPts val="600"/>
              </a:spcAft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000" baseline="-25000" dirty="0"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: β</a:t>
            </a:r>
            <a:r>
              <a:rPr lang="en-US" sz="2000" baseline="-25000" dirty="0"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≠ 0 | There is an interaction effect between higher auto-			investment rate and percentage of employees 			earning up to minimum wage in terms of welfare rate.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31141" y="972153"/>
            <a:ext cx="2233061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question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it important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Hypotheses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details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research</a:t>
            </a:r>
          </a:p>
        </p:txBody>
      </p:sp>
    </p:spTree>
    <p:extLst>
      <p:ext uri="{BB962C8B-B14F-4D97-AF65-F5344CB8AC3E}">
        <p14:creationId xmlns:p14="http://schemas.microsoft.com/office/powerpoint/2010/main" val="3737729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9548261" y="-77002"/>
            <a:ext cx="2643739" cy="7209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חץ ימינה 6"/>
          <p:cNvSpPr/>
          <p:nvPr/>
        </p:nvSpPr>
        <p:spPr>
          <a:xfrm rot="8563600">
            <a:off x="11586292" y="3763787"/>
            <a:ext cx="288758" cy="25025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462478" y="972153"/>
            <a:ext cx="7995722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cs typeface="Times New Roman" panose="02020603050405020304" pitchFamily="18" charset="0"/>
              </a:rPr>
              <a:t>Welfare services in Israel are considered as a national service, that local government is responsible to provide and the central government is responsible to provide </a:t>
            </a:r>
            <a:r>
              <a:rPr lang="en-US" sz="2400" i="1" dirty="0">
                <a:cs typeface="Times New Roman" panose="02020603050405020304" pitchFamily="18" charset="0"/>
              </a:rPr>
              <a:t>for</a:t>
            </a:r>
          </a:p>
          <a:p>
            <a:pPr algn="l" rtl="0"/>
            <a:endParaRPr lang="en-US" sz="2400" i="1" dirty="0">
              <a:cs typeface="Times New Roman" panose="02020603050405020304" pitchFamily="18" charset="0"/>
            </a:endParaRPr>
          </a:p>
          <a:p>
            <a:pPr algn="l" rtl="0"/>
            <a:r>
              <a:rPr lang="en-US" sz="2400" dirty="0">
                <a:cs typeface="Times New Roman" panose="02020603050405020304" pitchFamily="18" charset="0"/>
              </a:rPr>
              <a:t>Welfare matching agreement: 75% national, 25% local</a:t>
            </a:r>
          </a:p>
          <a:p>
            <a:pPr algn="l" rtl="0"/>
            <a:endParaRPr lang="en-US" sz="2400" dirty="0">
              <a:cs typeface="Times New Roman" panose="02020603050405020304" pitchFamily="18" charset="0"/>
            </a:endParaRPr>
          </a:p>
          <a:p>
            <a:pPr algn="ctr" rtl="0"/>
            <a:r>
              <a:rPr lang="en-US" sz="2400" dirty="0">
                <a:cs typeface="Times New Roman" panose="02020603050405020304" pitchFamily="18" charset="0"/>
              </a:rPr>
              <a:t>------</a:t>
            </a:r>
          </a:p>
          <a:p>
            <a:pPr algn="l" rtl="0"/>
            <a:endParaRPr lang="en-US" sz="2400" dirty="0">
              <a:cs typeface="Times New Roman" panose="02020603050405020304" pitchFamily="18" charset="0"/>
            </a:endParaRPr>
          </a:p>
          <a:p>
            <a:pPr algn="l" rtl="0"/>
            <a:r>
              <a:rPr lang="en-US" sz="2400" dirty="0">
                <a:cs typeface="Times New Roman" panose="02020603050405020304" pitchFamily="18" charset="0"/>
              </a:rPr>
              <a:t>Dataset was compiled of 74 cities between 2010-2014</a:t>
            </a:r>
          </a:p>
          <a:p>
            <a:pPr algn="l" rtl="0"/>
            <a:endParaRPr lang="en-US" sz="2400" dirty="0">
              <a:cs typeface="Times New Roman" panose="02020603050405020304" pitchFamily="18" charset="0"/>
            </a:endParaRPr>
          </a:p>
          <a:p>
            <a:pPr algn="l" rtl="0"/>
            <a:r>
              <a:rPr lang="en-US" sz="2400" dirty="0">
                <a:cs typeface="Times New Roman" panose="02020603050405020304" pitchFamily="18" charset="0"/>
              </a:rPr>
              <a:t>Financial data taken from the Ministry of the Interior and socio-economic data taken from the Central Bureau of Statistic</a:t>
            </a:r>
          </a:p>
          <a:p>
            <a:pPr algn="l" rtl="0"/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31141" y="972153"/>
            <a:ext cx="2233061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question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it important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Hypotheses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details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research</a:t>
            </a:r>
          </a:p>
        </p:txBody>
      </p:sp>
    </p:spTree>
    <p:extLst>
      <p:ext uri="{BB962C8B-B14F-4D97-AF65-F5344CB8AC3E}">
        <p14:creationId xmlns:p14="http://schemas.microsoft.com/office/powerpoint/2010/main" val="2781577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9548261" y="-77002"/>
            <a:ext cx="2643739" cy="7209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213916"/>
              </p:ext>
            </p:extLst>
          </p:nvPr>
        </p:nvGraphicFramePr>
        <p:xfrm>
          <a:off x="192336" y="592314"/>
          <a:ext cx="9201921" cy="2261933"/>
        </p:xfrm>
        <a:graphic>
          <a:graphicData uri="http://schemas.openxmlformats.org/drawingml/2006/table">
            <a:tbl>
              <a:tblPr firstRow="1" firstCol="1" bandRow="1"/>
              <a:tblGrid>
                <a:gridCol w="1064663">
                  <a:extLst>
                    <a:ext uri="{9D8B030D-6E8A-4147-A177-3AD203B41FA5}">
                      <a16:colId xmlns:a16="http://schemas.microsoft.com/office/drawing/2014/main" val="3981130963"/>
                    </a:ext>
                  </a:extLst>
                </a:gridCol>
                <a:gridCol w="567891">
                  <a:extLst>
                    <a:ext uri="{9D8B030D-6E8A-4147-A177-3AD203B41FA5}">
                      <a16:colId xmlns:a16="http://schemas.microsoft.com/office/drawing/2014/main" val="3717662543"/>
                    </a:ext>
                  </a:extLst>
                </a:gridCol>
                <a:gridCol w="1318661">
                  <a:extLst>
                    <a:ext uri="{9D8B030D-6E8A-4147-A177-3AD203B41FA5}">
                      <a16:colId xmlns:a16="http://schemas.microsoft.com/office/drawing/2014/main" val="4119380291"/>
                    </a:ext>
                  </a:extLst>
                </a:gridCol>
                <a:gridCol w="1299410">
                  <a:extLst>
                    <a:ext uri="{9D8B030D-6E8A-4147-A177-3AD203B41FA5}">
                      <a16:colId xmlns:a16="http://schemas.microsoft.com/office/drawing/2014/main" val="1235349273"/>
                    </a:ext>
                  </a:extLst>
                </a:gridCol>
                <a:gridCol w="1164657">
                  <a:extLst>
                    <a:ext uri="{9D8B030D-6E8A-4147-A177-3AD203B41FA5}">
                      <a16:colId xmlns:a16="http://schemas.microsoft.com/office/drawing/2014/main" val="3146700344"/>
                    </a:ext>
                  </a:extLst>
                </a:gridCol>
                <a:gridCol w="1106905">
                  <a:extLst>
                    <a:ext uri="{9D8B030D-6E8A-4147-A177-3AD203B41FA5}">
                      <a16:colId xmlns:a16="http://schemas.microsoft.com/office/drawing/2014/main" val="931926754"/>
                    </a:ext>
                  </a:extLst>
                </a:gridCol>
                <a:gridCol w="1376413">
                  <a:extLst>
                    <a:ext uri="{9D8B030D-6E8A-4147-A177-3AD203B41FA5}">
                      <a16:colId xmlns:a16="http://schemas.microsoft.com/office/drawing/2014/main" val="1282849302"/>
                    </a:ext>
                  </a:extLst>
                </a:gridCol>
                <a:gridCol w="1303321">
                  <a:extLst>
                    <a:ext uri="{9D8B030D-6E8A-4147-A177-3AD203B41FA5}">
                      <a16:colId xmlns:a16="http://schemas.microsoft.com/office/drawing/2014/main" val="2780590942"/>
                    </a:ext>
                  </a:extLst>
                </a:gridCol>
              </a:tblGrid>
              <a:tr h="1007745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City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expenditures on local services (1000 ILS)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expenditures on national services (1000 ILS)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earmarked allocations from the Ministry of Education (1000 ILS)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earmarked allocations from the Ministry of Welfare (1000 ILS)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percentage of the workforce earning up to the minimum wage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expenditures on welfare (1000 ILS)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800303"/>
                  </a:ext>
                </a:extLst>
              </a:tr>
              <a:tr h="354552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(C)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(D)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(E)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(F)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050897"/>
                  </a:ext>
                </a:extLst>
              </a:tr>
              <a:tr h="444341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ASHQELON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127817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318206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128864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57293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43.7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97470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806945"/>
                  </a:ext>
                </a:extLst>
              </a:tr>
            </a:tbl>
          </a:graphicData>
        </a:graphic>
      </p:graphicFrame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675607"/>
              </p:ext>
            </p:extLst>
          </p:nvPr>
        </p:nvGraphicFramePr>
        <p:xfrm>
          <a:off x="192335" y="3289257"/>
          <a:ext cx="9201921" cy="1205230"/>
        </p:xfrm>
        <a:graphic>
          <a:graphicData uri="http://schemas.openxmlformats.org/drawingml/2006/table">
            <a:tbl>
              <a:tblPr firstRow="1" firstCol="1" bandRow="1"/>
              <a:tblGrid>
                <a:gridCol w="1077212">
                  <a:extLst>
                    <a:ext uri="{9D8B030D-6E8A-4147-A177-3AD203B41FA5}">
                      <a16:colId xmlns:a16="http://schemas.microsoft.com/office/drawing/2014/main" val="105312718"/>
                    </a:ext>
                  </a:extLst>
                </a:gridCol>
                <a:gridCol w="562779">
                  <a:extLst>
                    <a:ext uri="{9D8B030D-6E8A-4147-A177-3AD203B41FA5}">
                      <a16:colId xmlns:a16="http://schemas.microsoft.com/office/drawing/2014/main" val="387297829"/>
                    </a:ext>
                  </a:extLst>
                </a:gridCol>
                <a:gridCol w="1989131">
                  <a:extLst>
                    <a:ext uri="{9D8B030D-6E8A-4147-A177-3AD203B41FA5}">
                      <a16:colId xmlns:a16="http://schemas.microsoft.com/office/drawing/2014/main" val="3463518863"/>
                    </a:ext>
                  </a:extLst>
                </a:gridCol>
                <a:gridCol w="1979427">
                  <a:extLst>
                    <a:ext uri="{9D8B030D-6E8A-4147-A177-3AD203B41FA5}">
                      <a16:colId xmlns:a16="http://schemas.microsoft.com/office/drawing/2014/main" val="988440966"/>
                    </a:ext>
                  </a:extLst>
                </a:gridCol>
                <a:gridCol w="1445759">
                  <a:extLst>
                    <a:ext uri="{9D8B030D-6E8A-4147-A177-3AD203B41FA5}">
                      <a16:colId xmlns:a16="http://schemas.microsoft.com/office/drawing/2014/main" val="207156227"/>
                    </a:ext>
                  </a:extLst>
                </a:gridCol>
                <a:gridCol w="2147613">
                  <a:extLst>
                    <a:ext uri="{9D8B030D-6E8A-4147-A177-3AD203B41FA5}">
                      <a16:colId xmlns:a16="http://schemas.microsoft.com/office/drawing/2014/main" val="1996482795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City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Auto-investment rate (AIR)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Demand for welfare services (MW)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Interaction variable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Welfare rate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666746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(A+B)-(C+D) / (A+B)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 / 100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AIR * MW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 / (A+B)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125538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ASHQELON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0.582629147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0.254608937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0.218531331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83846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731141" y="972153"/>
            <a:ext cx="2233061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question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it important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Hypotheses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details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research</a:t>
            </a:r>
          </a:p>
        </p:txBody>
      </p:sp>
      <p:sp>
        <p:nvSpPr>
          <p:cNvPr id="8" name="חץ ימינה 6">
            <a:extLst>
              <a:ext uri="{FF2B5EF4-FFF2-40B4-BE49-F238E27FC236}">
                <a16:creationId xmlns:a16="http://schemas.microsoft.com/office/drawing/2014/main" id="{2D6C991A-F4F0-4582-BF1B-55FE184C3255}"/>
              </a:ext>
            </a:extLst>
          </p:cNvPr>
          <p:cNvSpPr/>
          <p:nvPr/>
        </p:nvSpPr>
        <p:spPr>
          <a:xfrm rot="8563600">
            <a:off x="11586292" y="3763787"/>
            <a:ext cx="288758" cy="25025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9361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9548261" y="-77002"/>
            <a:ext cx="2643739" cy="7209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חץ ימינה 7"/>
          <p:cNvSpPr/>
          <p:nvPr/>
        </p:nvSpPr>
        <p:spPr>
          <a:xfrm rot="8563600">
            <a:off x="10639791" y="4263151"/>
            <a:ext cx="288758" cy="25025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9731141" y="972153"/>
            <a:ext cx="2233061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question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it important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Hypotheses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details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research</a:t>
            </a:r>
          </a:p>
        </p:txBody>
      </p:sp>
      <p:pic>
        <p:nvPicPr>
          <p:cNvPr id="6" name="תמונה 5" descr="Graph2">
            <a:extLst>
              <a:ext uri="{FF2B5EF4-FFF2-40B4-BE49-F238E27FC236}">
                <a16:creationId xmlns:a16="http://schemas.microsoft.com/office/drawing/2014/main" id="{F96A76B0-9435-435F-BF8F-77B0EA3E7B7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0" y="356136"/>
            <a:ext cx="8341727" cy="5952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952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9548261" y="-77002"/>
            <a:ext cx="2643739" cy="7209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חץ ימינה 7"/>
          <p:cNvSpPr/>
          <p:nvPr/>
        </p:nvSpPr>
        <p:spPr>
          <a:xfrm rot="8563600">
            <a:off x="10639791" y="4263151"/>
            <a:ext cx="288758" cy="25025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9731141" y="972153"/>
            <a:ext cx="2233061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question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it important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Hypotheses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details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research</a:t>
            </a:r>
          </a:p>
        </p:txBody>
      </p:sp>
      <p:graphicFrame>
        <p:nvGraphicFramePr>
          <p:cNvPr id="12" name="טבלה 11">
            <a:extLst>
              <a:ext uri="{FF2B5EF4-FFF2-40B4-BE49-F238E27FC236}">
                <a16:creationId xmlns:a16="http://schemas.microsoft.com/office/drawing/2014/main" id="{DFCD52ED-F083-4092-90CA-F28C1401B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074153"/>
              </p:ext>
            </p:extLst>
          </p:nvPr>
        </p:nvGraphicFramePr>
        <p:xfrm>
          <a:off x="618054" y="159347"/>
          <a:ext cx="8193143" cy="6579976"/>
        </p:xfrm>
        <a:graphic>
          <a:graphicData uri="http://schemas.openxmlformats.org/drawingml/2006/table">
            <a:tbl>
              <a:tblPr firstRow="1" firstCol="1" bandRow="1"/>
              <a:tblGrid>
                <a:gridCol w="1170449">
                  <a:extLst>
                    <a:ext uri="{9D8B030D-6E8A-4147-A177-3AD203B41FA5}">
                      <a16:colId xmlns:a16="http://schemas.microsoft.com/office/drawing/2014/main" val="2485717055"/>
                    </a:ext>
                  </a:extLst>
                </a:gridCol>
                <a:gridCol w="1170449">
                  <a:extLst>
                    <a:ext uri="{9D8B030D-6E8A-4147-A177-3AD203B41FA5}">
                      <a16:colId xmlns:a16="http://schemas.microsoft.com/office/drawing/2014/main" val="578076042"/>
                    </a:ext>
                  </a:extLst>
                </a:gridCol>
                <a:gridCol w="1170449">
                  <a:extLst>
                    <a:ext uri="{9D8B030D-6E8A-4147-A177-3AD203B41FA5}">
                      <a16:colId xmlns:a16="http://schemas.microsoft.com/office/drawing/2014/main" val="345782554"/>
                    </a:ext>
                  </a:extLst>
                </a:gridCol>
                <a:gridCol w="1170449">
                  <a:extLst>
                    <a:ext uri="{9D8B030D-6E8A-4147-A177-3AD203B41FA5}">
                      <a16:colId xmlns:a16="http://schemas.microsoft.com/office/drawing/2014/main" val="2708719251"/>
                    </a:ext>
                  </a:extLst>
                </a:gridCol>
                <a:gridCol w="1170449">
                  <a:extLst>
                    <a:ext uri="{9D8B030D-6E8A-4147-A177-3AD203B41FA5}">
                      <a16:colId xmlns:a16="http://schemas.microsoft.com/office/drawing/2014/main" val="3453614063"/>
                    </a:ext>
                  </a:extLst>
                </a:gridCol>
                <a:gridCol w="1170449">
                  <a:extLst>
                    <a:ext uri="{9D8B030D-6E8A-4147-A177-3AD203B41FA5}">
                      <a16:colId xmlns:a16="http://schemas.microsoft.com/office/drawing/2014/main" val="2374496927"/>
                    </a:ext>
                  </a:extLst>
                </a:gridCol>
                <a:gridCol w="1170449">
                  <a:extLst>
                    <a:ext uri="{9D8B030D-6E8A-4147-A177-3AD203B41FA5}">
                      <a16:colId xmlns:a16="http://schemas.microsoft.com/office/drawing/2014/main" val="3151840450"/>
                    </a:ext>
                  </a:extLst>
                </a:gridCol>
              </a:tblGrid>
              <a:tr h="250826">
                <a:tc gridSpan="7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Descriptive Statistics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96" marR="2719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613451"/>
                  </a:ext>
                </a:extLst>
              </a:tr>
              <a:tr h="250826">
                <a:tc gridSpan="7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96" marR="2719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419622"/>
                  </a:ext>
                </a:extLst>
              </a:tr>
              <a:tr h="250826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Variable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96" marR="2719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Mean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Std. Dev.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Max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Obs.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307397"/>
                  </a:ext>
                </a:extLst>
              </a:tr>
              <a:tr h="250826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770151"/>
                  </a:ext>
                </a:extLst>
              </a:tr>
              <a:tr h="277478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WR</a:t>
                      </a:r>
                    </a:p>
                  </a:txBody>
                  <a:tcPr marL="27196" marR="2719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overall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.1869912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.0579008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.0417776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.3464584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 = 368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003394"/>
                  </a:ext>
                </a:extLst>
              </a:tr>
              <a:tr h="277478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between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0" indent="-1828800"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.0525213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.0574230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.2963775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 = 74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34539"/>
                  </a:ext>
                </a:extLst>
              </a:tr>
              <a:tr h="530569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within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.0247298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.1188069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.2699350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T-bar = 4.97297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483041"/>
                  </a:ext>
                </a:extLst>
              </a:tr>
              <a:tr h="250826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00282"/>
                  </a:ext>
                </a:extLst>
              </a:tr>
              <a:tr h="277478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AIR</a:t>
                      </a:r>
                    </a:p>
                  </a:txBody>
                  <a:tcPr marL="27196" marR="2719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overall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.5910935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.1186918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.1776933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.8073689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 = 368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74451"/>
                  </a:ext>
                </a:extLst>
              </a:tr>
              <a:tr h="277478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between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.1185279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.2032359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.7900973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 = 74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499738"/>
                  </a:ext>
                </a:extLst>
              </a:tr>
              <a:tr h="530569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within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.0222842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.5067407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.6962155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T-bar = 4.97297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458000"/>
                  </a:ext>
                </a:extLst>
              </a:tr>
              <a:tr h="250826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670286"/>
                  </a:ext>
                </a:extLst>
              </a:tr>
              <a:tr h="277478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MW</a:t>
                      </a:r>
                    </a:p>
                  </a:txBody>
                  <a:tcPr marL="27196" marR="2719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overall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.4084932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.0829247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.2400000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.6490000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 = 367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356099"/>
                  </a:ext>
                </a:extLst>
              </a:tr>
              <a:tr h="277478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between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.0821885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.2500000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.6150000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 = 74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538074"/>
                  </a:ext>
                </a:extLst>
              </a:tr>
              <a:tr h="530569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within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.0140800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.3854932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.4470932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T-bar = 4.95946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560532"/>
                  </a:ext>
                </a:extLst>
              </a:tr>
              <a:tr h="250826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617294"/>
                  </a:ext>
                </a:extLst>
              </a:tr>
              <a:tr h="277478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AIR*MW</a:t>
                      </a:r>
                    </a:p>
                  </a:txBody>
                  <a:tcPr marL="27196" marR="2719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overall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.2356424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.0471679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.0995082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.4133576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 = 367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811189"/>
                  </a:ext>
                </a:extLst>
              </a:tr>
              <a:tr h="277478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between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.0454011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.1171389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.3748506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 = 74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509142"/>
                  </a:ext>
                </a:extLst>
              </a:tr>
              <a:tr h="530569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within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.0146043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.1829406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.3066173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T-bar = 4.95946</a:t>
                      </a:r>
                    </a:p>
                  </a:txBody>
                  <a:tcPr marL="27196" marR="27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868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80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9548261" y="-77002"/>
            <a:ext cx="2643739" cy="7209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חץ ימינה 7"/>
          <p:cNvSpPr/>
          <p:nvPr/>
        </p:nvSpPr>
        <p:spPr>
          <a:xfrm rot="8563600">
            <a:off x="10639791" y="4263151"/>
            <a:ext cx="288758" cy="25025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9731141" y="972153"/>
            <a:ext cx="2233061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question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it important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Hypotheses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details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research</a:t>
            </a:r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BE706B0B-2BBC-4266-AD37-AE617C801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495246"/>
              </p:ext>
            </p:extLst>
          </p:nvPr>
        </p:nvGraphicFramePr>
        <p:xfrm>
          <a:off x="396595" y="115503"/>
          <a:ext cx="8817990" cy="6567076"/>
        </p:xfrm>
        <a:graphic>
          <a:graphicData uri="http://schemas.openxmlformats.org/drawingml/2006/table">
            <a:tbl>
              <a:tblPr firstRow="1" firstCol="1" bandRow="1"/>
              <a:tblGrid>
                <a:gridCol w="1469665">
                  <a:extLst>
                    <a:ext uri="{9D8B030D-6E8A-4147-A177-3AD203B41FA5}">
                      <a16:colId xmlns:a16="http://schemas.microsoft.com/office/drawing/2014/main" val="3079433947"/>
                    </a:ext>
                  </a:extLst>
                </a:gridCol>
                <a:gridCol w="1469665">
                  <a:extLst>
                    <a:ext uri="{9D8B030D-6E8A-4147-A177-3AD203B41FA5}">
                      <a16:colId xmlns:a16="http://schemas.microsoft.com/office/drawing/2014/main" val="3997285989"/>
                    </a:ext>
                  </a:extLst>
                </a:gridCol>
                <a:gridCol w="1469665">
                  <a:extLst>
                    <a:ext uri="{9D8B030D-6E8A-4147-A177-3AD203B41FA5}">
                      <a16:colId xmlns:a16="http://schemas.microsoft.com/office/drawing/2014/main" val="4008973152"/>
                    </a:ext>
                  </a:extLst>
                </a:gridCol>
                <a:gridCol w="1469665">
                  <a:extLst>
                    <a:ext uri="{9D8B030D-6E8A-4147-A177-3AD203B41FA5}">
                      <a16:colId xmlns:a16="http://schemas.microsoft.com/office/drawing/2014/main" val="3383118421"/>
                    </a:ext>
                  </a:extLst>
                </a:gridCol>
                <a:gridCol w="1469665">
                  <a:extLst>
                    <a:ext uri="{9D8B030D-6E8A-4147-A177-3AD203B41FA5}">
                      <a16:colId xmlns:a16="http://schemas.microsoft.com/office/drawing/2014/main" val="2710787083"/>
                    </a:ext>
                  </a:extLst>
                </a:gridCol>
                <a:gridCol w="1469665">
                  <a:extLst>
                    <a:ext uri="{9D8B030D-6E8A-4147-A177-3AD203B41FA5}">
                      <a16:colId xmlns:a16="http://schemas.microsoft.com/office/drawing/2014/main" val="4205865080"/>
                    </a:ext>
                  </a:extLst>
                </a:gridCol>
              </a:tblGrid>
              <a:tr h="255832">
                <a:tc gridSpan="6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Estimation Results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592" marR="23592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276088"/>
                  </a:ext>
                </a:extLst>
              </a:tr>
              <a:tr h="483961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WR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592" marR="2359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Pooled OLS regression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Between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Fixed effects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First differences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Random effects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800755"/>
                  </a:ext>
                </a:extLst>
              </a:tr>
              <a:tr h="838562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AIR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 =</a:t>
                      </a:r>
                    </a:p>
                  </a:txBody>
                  <a:tcPr marL="23592" marR="2359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-.9166372*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(.1069348)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-8.57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-.9560549*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(.2015568)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-4.74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-.1015892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(.2668464)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-0.38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-.044427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(.3947031)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-0.11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-.7035219*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(.1588565)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-4.43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846334"/>
                  </a:ext>
                </a:extLst>
              </a:tr>
              <a:tr h="838562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MW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 =</a:t>
                      </a:r>
                    </a:p>
                  </a:txBody>
                  <a:tcPr marL="23592" marR="2359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-.8252020*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(.1391442)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-5.93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-.8839791*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(.2623805)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-3.37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.6096341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(.6096341)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1.70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1.044943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(.5364154)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1.95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-.5258673*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(.2069506)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-2.54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308695"/>
                  </a:ext>
                </a:extLst>
              </a:tr>
              <a:tr h="838562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AIR*MW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 =</a:t>
                      </a:r>
                    </a:p>
                  </a:txBody>
                  <a:tcPr marL="23592" marR="2359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2.218499*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(.2212535)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10.03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2.327649*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(.4138580)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5.62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-.0491316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(.5957321)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-0.08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-.161438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(.8768929)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-0.18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1.689268*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(.3391012)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4.98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9922381"/>
                  </a:ext>
                </a:extLst>
              </a:tr>
              <a:tr h="838562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Constant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 =</a:t>
                      </a:r>
                    </a:p>
                  </a:txBody>
                  <a:tcPr marL="23592" marR="2359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.5439640*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(.0693236)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7.85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.5654149*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(.1315293)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4.30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.0098231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(.1604672)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constant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.4200679*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(.1001439)</a:t>
                      </a:r>
                    </a:p>
                    <a:p>
                      <a:pPr algn="r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4.19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858210"/>
                  </a:ext>
                </a:extLst>
              </a:tr>
              <a:tr h="255832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3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592" marR="2359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0.5274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0.1218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409333"/>
                  </a:ext>
                </a:extLst>
              </a:tr>
              <a:tr h="255832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Adj. R</a:t>
                      </a:r>
                      <a:r>
                        <a:rPr lang="en-US" sz="13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592" marR="2359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0.5235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0.1127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688243"/>
                  </a:ext>
                </a:extLst>
              </a:tr>
              <a:tr h="255832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3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overall</a:t>
                      </a:r>
                    </a:p>
                  </a:txBody>
                  <a:tcPr marL="23592" marR="2359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0.5268   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0.2904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0.5177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660054"/>
                  </a:ext>
                </a:extLst>
              </a:tr>
              <a:tr h="341467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3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between</a:t>
                      </a:r>
                    </a:p>
                  </a:txBody>
                  <a:tcPr marL="23592" marR="2359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0.6366  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0.3285  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e-IL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0.6183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400856"/>
                  </a:ext>
                </a:extLst>
              </a:tr>
              <a:tr h="255832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3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within</a:t>
                      </a:r>
                    </a:p>
                  </a:txBody>
                  <a:tcPr marL="23592" marR="2359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0.0464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0.0999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e-IL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0.0593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1745286"/>
                  </a:ext>
                </a:extLst>
              </a:tr>
              <a:tr h="255832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Sigma u</a:t>
                      </a:r>
                    </a:p>
                  </a:txBody>
                  <a:tcPr marL="23592" marR="2359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.05151026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e-IL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.03005605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059819"/>
                  </a:ext>
                </a:extLst>
              </a:tr>
              <a:tr h="255832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sigma e</a:t>
                      </a:r>
                    </a:p>
                  </a:txBody>
                  <a:tcPr marL="23592" marR="2359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.02629181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.02629181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749821"/>
                  </a:ext>
                </a:extLst>
              </a:tr>
              <a:tr h="255832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Rho</a:t>
                      </a:r>
                    </a:p>
                  </a:txBody>
                  <a:tcPr marL="23592" marR="2359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.79331868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e-IL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.56650679</a:t>
                      </a:r>
                    </a:p>
                  </a:txBody>
                  <a:tcPr marL="23592" marR="2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626919"/>
                  </a:ext>
                </a:extLst>
              </a:tr>
              <a:tr h="255832">
                <a:tc gridSpan="6"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Theta (random effects): min: .4315, 5%: .4743, med: .4743, 95%: .4743, max: .4743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592" marR="2359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006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135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9548261" y="-77002"/>
            <a:ext cx="2643739" cy="7209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9731141" y="972153"/>
            <a:ext cx="2233061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question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it important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Hypotheses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details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research</a:t>
            </a:r>
          </a:p>
        </p:txBody>
      </p:sp>
      <p:sp>
        <p:nvSpPr>
          <p:cNvPr id="6" name="חץ ימינה 7">
            <a:extLst>
              <a:ext uri="{FF2B5EF4-FFF2-40B4-BE49-F238E27FC236}">
                <a16:creationId xmlns:a16="http://schemas.microsoft.com/office/drawing/2014/main" id="{69912F72-6F74-4B56-87AF-E18F14F1F597}"/>
              </a:ext>
            </a:extLst>
          </p:cNvPr>
          <p:cNvSpPr/>
          <p:nvPr/>
        </p:nvSpPr>
        <p:spPr>
          <a:xfrm rot="8563600">
            <a:off x="10639791" y="4263151"/>
            <a:ext cx="288758" cy="25025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DF329716-E482-4C8B-BAAD-1FC820C51D7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62" y="413887"/>
            <a:ext cx="8672362" cy="5919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190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9548261" y="-77002"/>
            <a:ext cx="2643739" cy="7209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חץ ימינה 7"/>
          <p:cNvSpPr/>
          <p:nvPr/>
        </p:nvSpPr>
        <p:spPr>
          <a:xfrm rot="8563600">
            <a:off x="11147791" y="4716795"/>
            <a:ext cx="288758" cy="25025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9731141" y="972153"/>
            <a:ext cx="2233061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question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it important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Hypotheses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details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research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0443" y="187322"/>
            <a:ext cx="9232900" cy="61863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>
                <a:cs typeface="Times New Roman" panose="02020603050405020304" pitchFamily="18" charset="0"/>
              </a:rPr>
              <a:t>We </a:t>
            </a:r>
            <a:r>
              <a:rPr lang="en-US" sz="3600" dirty="0">
                <a:cs typeface="Times New Roman" panose="02020603050405020304" pitchFamily="18" charset="0"/>
              </a:rPr>
              <a:t>found no empirical support for the poor chasing the rich hypothesis</a:t>
            </a:r>
          </a:p>
          <a:p>
            <a:pPr algn="l" rtl="0"/>
            <a:endParaRPr lang="en-US" sz="3600" b="1" dirty="0">
              <a:cs typeface="Times New Roman" panose="02020603050405020304" pitchFamily="18" charset="0"/>
            </a:endParaRPr>
          </a:p>
          <a:p>
            <a:pPr algn="l" rtl="0"/>
            <a:r>
              <a:rPr lang="en-US" sz="3600" b="1" dirty="0">
                <a:cs typeface="Times New Roman" panose="02020603050405020304" pitchFamily="18" charset="0"/>
              </a:rPr>
              <a:t>Local politicians </a:t>
            </a:r>
            <a:r>
              <a:rPr lang="en-US" sz="3600" dirty="0">
                <a:cs typeface="Times New Roman" panose="02020603050405020304" pitchFamily="18" charset="0"/>
              </a:rPr>
              <a:t>can use these findings to advocate for greater decentralization of spending powers</a:t>
            </a:r>
          </a:p>
          <a:p>
            <a:pPr algn="l" rtl="0"/>
            <a:endParaRPr lang="en-US" sz="3600" dirty="0">
              <a:cs typeface="Times New Roman" panose="02020603050405020304" pitchFamily="18" charset="0"/>
            </a:endParaRPr>
          </a:p>
          <a:p>
            <a:pPr algn="l" rtl="0"/>
            <a:r>
              <a:rPr lang="en-US" sz="3600" b="1" dirty="0">
                <a:cs typeface="Times New Roman" panose="02020603050405020304" pitchFamily="18" charset="0"/>
              </a:rPr>
              <a:t>Lower-income residents </a:t>
            </a:r>
            <a:r>
              <a:rPr lang="en-US" sz="3600" dirty="0">
                <a:cs typeface="Times New Roman" panose="02020603050405020304" pitchFamily="18" charset="0"/>
              </a:rPr>
              <a:t>are better served in cities that enjoy greater municipal autonomy and that exhibit greater demand for welfare services</a:t>
            </a:r>
          </a:p>
        </p:txBody>
      </p:sp>
    </p:spTree>
    <p:extLst>
      <p:ext uri="{BB962C8B-B14F-4D97-AF65-F5344CB8AC3E}">
        <p14:creationId xmlns:p14="http://schemas.microsoft.com/office/powerpoint/2010/main" val="242219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9548261" y="-77002"/>
            <a:ext cx="2643739" cy="7209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חץ ימינה 7"/>
          <p:cNvSpPr/>
          <p:nvPr/>
        </p:nvSpPr>
        <p:spPr>
          <a:xfrm rot="8563600">
            <a:off x="11427191" y="5172471"/>
            <a:ext cx="288758" cy="25025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9731141" y="972153"/>
            <a:ext cx="2233061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question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it important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Hypotheses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details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research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B76E44-A0FE-48B6-A392-DB42097F7962}"/>
              </a:ext>
            </a:extLst>
          </p:cNvPr>
          <p:cNvSpPr txBox="1"/>
          <p:nvPr/>
        </p:nvSpPr>
        <p:spPr>
          <a:xfrm>
            <a:off x="270443" y="187322"/>
            <a:ext cx="9075857" cy="61863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>
                <a:cs typeface="Times New Roman" panose="02020603050405020304" pitchFamily="18" charset="0"/>
              </a:rPr>
              <a:t>Broaden </a:t>
            </a:r>
            <a:r>
              <a:rPr lang="en-US" sz="3600" dirty="0">
                <a:cs typeface="Times New Roman" panose="02020603050405020304" pitchFamily="18" charset="0"/>
              </a:rPr>
              <a:t>the scope of this research with more yearly data (going back to mid-1990’s)</a:t>
            </a:r>
          </a:p>
          <a:p>
            <a:pPr algn="l" rtl="0"/>
            <a:endParaRPr lang="en-US" sz="3600" b="1" dirty="0">
              <a:cs typeface="Times New Roman" panose="02020603050405020304" pitchFamily="18" charset="0"/>
            </a:endParaRPr>
          </a:p>
          <a:p>
            <a:pPr algn="l" rtl="0"/>
            <a:r>
              <a:rPr lang="en-US" sz="3600" b="1" dirty="0">
                <a:cs typeface="Times New Roman" panose="02020603050405020304" pitchFamily="18" charset="0"/>
              </a:rPr>
              <a:t>Measure </a:t>
            </a:r>
            <a:r>
              <a:rPr lang="en-US" sz="3600" dirty="0">
                <a:cs typeface="Times New Roman" panose="02020603050405020304" pitchFamily="18" charset="0"/>
              </a:rPr>
              <a:t>the quality of welfare services offered as well as the expenditures on welfare services</a:t>
            </a:r>
          </a:p>
          <a:p>
            <a:pPr algn="l" rtl="0"/>
            <a:endParaRPr lang="en-US" sz="3600" dirty="0">
              <a:cs typeface="Times New Roman" panose="02020603050405020304" pitchFamily="18" charset="0"/>
            </a:endParaRPr>
          </a:p>
          <a:p>
            <a:pPr algn="l" rtl="0"/>
            <a:r>
              <a:rPr lang="en-US" sz="3600" b="1" dirty="0">
                <a:cs typeface="Times New Roman" panose="02020603050405020304" pitchFamily="18" charset="0"/>
              </a:rPr>
              <a:t>Duplicate </a:t>
            </a:r>
            <a:r>
              <a:rPr lang="en-US" sz="3600" dirty="0">
                <a:cs typeface="Times New Roman" panose="02020603050405020304" pitchFamily="18" charset="0"/>
              </a:rPr>
              <a:t>this study in other countries</a:t>
            </a:r>
          </a:p>
          <a:p>
            <a:pPr algn="l" rtl="0"/>
            <a:endParaRPr lang="en-US" sz="3600" dirty="0">
              <a:cs typeface="Times New Roman" panose="02020603050405020304" pitchFamily="18" charset="0"/>
            </a:endParaRPr>
          </a:p>
          <a:p>
            <a:pPr algn="l" rtl="0"/>
            <a:r>
              <a:rPr lang="en-US" sz="3600" b="1" dirty="0">
                <a:cs typeface="Times New Roman" panose="02020603050405020304" pitchFamily="18" charset="0"/>
              </a:rPr>
              <a:t>Continue to measure cities behavior with quantitative tools, investigate urban problems to offer data-driven solutions</a:t>
            </a:r>
          </a:p>
        </p:txBody>
      </p:sp>
    </p:spTree>
    <p:extLst>
      <p:ext uri="{BB962C8B-B14F-4D97-AF65-F5344CB8AC3E}">
        <p14:creationId xmlns:p14="http://schemas.microsoft.com/office/powerpoint/2010/main" val="23861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efimerida.gr/sites/default/files/money9-michael-bloomberg-johns-hopkins-facebo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8" r="7373" b="21247"/>
          <a:stretch/>
        </p:blipFill>
        <p:spPr bwMode="auto">
          <a:xfrm>
            <a:off x="622570" y="-1"/>
            <a:ext cx="1156943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/>
          <p:cNvSpPr/>
          <p:nvPr/>
        </p:nvSpPr>
        <p:spPr>
          <a:xfrm>
            <a:off x="-500516" y="566678"/>
            <a:ext cx="628529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 God we trust.</a:t>
            </a:r>
          </a:p>
          <a:p>
            <a:pPr algn="ctr" rtl="0"/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rtl="0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Everyone else -</a:t>
            </a:r>
          </a:p>
          <a:p>
            <a:pPr algn="ctr" rtl="0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bring data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rtl="0"/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rtl="0"/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rtl="0"/>
            <a:endParaRPr lang="he-IL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rtl="0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Michael Bloomberg</a:t>
            </a:r>
          </a:p>
        </p:txBody>
      </p:sp>
    </p:spTree>
    <p:extLst>
      <p:ext uri="{BB962C8B-B14F-4D97-AF65-F5344CB8AC3E}">
        <p14:creationId xmlns:p14="http://schemas.microsoft.com/office/powerpoint/2010/main" val="264894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9548261" y="-77002"/>
            <a:ext cx="2643739" cy="7209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חץ ימינה 7"/>
          <p:cNvSpPr/>
          <p:nvPr/>
        </p:nvSpPr>
        <p:spPr>
          <a:xfrm rot="8563600">
            <a:off x="11097928" y="985910"/>
            <a:ext cx="288758" cy="25025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1022852" y="2155946"/>
            <a:ext cx="285887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/>
              <a:t>“...any city, however small, is in fact divided into two, one the city of the poor, the other of the rich; these are at war with one another...”</a:t>
            </a:r>
            <a:endParaRPr lang="he-IL" sz="2000" dirty="0"/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117" y="469112"/>
            <a:ext cx="4580789" cy="5993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hlinkClick r:id="rId4"/>
          </p:cNvPr>
          <p:cNvSpPr txBox="1"/>
          <p:nvPr/>
        </p:nvSpPr>
        <p:spPr>
          <a:xfrm>
            <a:off x="1022852" y="1298049"/>
            <a:ext cx="2290371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b="1" dirty="0"/>
              <a:t>Plato’s </a:t>
            </a:r>
            <a:r>
              <a:rPr lang="en-US" sz="2000" b="1" i="1" dirty="0"/>
              <a:t>The Republic</a:t>
            </a:r>
            <a:endParaRPr lang="he-IL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731141" y="972153"/>
            <a:ext cx="2233061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question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it important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Hypotheses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details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research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579BD0-5131-4159-9CB1-1F506DFD96BE}"/>
              </a:ext>
            </a:extLst>
          </p:cNvPr>
          <p:cNvSpPr txBox="1"/>
          <p:nvPr/>
        </p:nvSpPr>
        <p:spPr>
          <a:xfrm>
            <a:off x="1022852" y="4292653"/>
            <a:ext cx="285887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/>
              <a:t>“...let our city be accounted neither large nor small, but one and self-sufficing...”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65322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9548261" y="-77002"/>
            <a:ext cx="2643739" cy="7209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חץ ימינה 7"/>
          <p:cNvSpPr/>
          <p:nvPr/>
        </p:nvSpPr>
        <p:spPr>
          <a:xfrm rot="8563600">
            <a:off x="11097928" y="985910"/>
            <a:ext cx="288758" cy="25025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14" y="1013621"/>
            <a:ext cx="9028249" cy="512917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731141" y="972153"/>
            <a:ext cx="2233061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question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it important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Hypotheses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details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research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32BF4F69-D9E9-4E6D-8C40-7D47082533B1}"/>
              </a:ext>
            </a:extLst>
          </p:cNvPr>
          <p:cNvSpPr/>
          <p:nvPr/>
        </p:nvSpPr>
        <p:spPr>
          <a:xfrm>
            <a:off x="1850571" y="1153886"/>
            <a:ext cx="5867400" cy="413657"/>
          </a:xfrm>
          <a:prstGeom prst="rect">
            <a:avLst/>
          </a:prstGeom>
          <a:solidFill>
            <a:srgbClr val="FFFF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7EC2CDCC-80A4-42D1-845A-D4D3C63535F3}"/>
              </a:ext>
            </a:extLst>
          </p:cNvPr>
          <p:cNvSpPr/>
          <p:nvPr/>
        </p:nvSpPr>
        <p:spPr>
          <a:xfrm>
            <a:off x="3630680" y="1653378"/>
            <a:ext cx="2307772" cy="262506"/>
          </a:xfrm>
          <a:prstGeom prst="rect">
            <a:avLst/>
          </a:prstGeom>
          <a:solidFill>
            <a:srgbClr val="FFFF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957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9548261" y="-77002"/>
            <a:ext cx="2643739" cy="7209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חץ ימינה 7"/>
          <p:cNvSpPr/>
          <p:nvPr/>
        </p:nvSpPr>
        <p:spPr>
          <a:xfrm rot="8563600">
            <a:off x="11097928" y="985910"/>
            <a:ext cx="288758" cy="25025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TextBox 17"/>
          <p:cNvSpPr txBox="1"/>
          <p:nvPr/>
        </p:nvSpPr>
        <p:spPr>
          <a:xfrm>
            <a:off x="9731141" y="972153"/>
            <a:ext cx="2233061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question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it important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Hypotheses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details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research</a:t>
            </a:r>
          </a:p>
        </p:txBody>
      </p:sp>
      <p:pic>
        <p:nvPicPr>
          <p:cNvPr id="2050" name="Picture 2" descr="Cityscape on Google Android O Beta">
            <a:extLst>
              <a:ext uri="{FF2B5EF4-FFF2-40B4-BE49-F238E27FC236}">
                <a16:creationId xmlns:a16="http://schemas.microsoft.com/office/drawing/2014/main" id="{43A07204-9C1E-430E-8644-C1B9487E4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43" y="4035552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ityscape on EmojiOne 3.0">
            <a:extLst>
              <a:ext uri="{FF2B5EF4-FFF2-40B4-BE49-F238E27FC236}">
                <a16:creationId xmlns:a16="http://schemas.microsoft.com/office/drawing/2014/main" id="{0309723C-0A0E-4BA6-BE46-2AA161AD4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70" y="97215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ouse on EmojiOne 3.0">
            <a:extLst>
              <a:ext uri="{FF2B5EF4-FFF2-40B4-BE49-F238E27FC236}">
                <a16:creationId xmlns:a16="http://schemas.microsoft.com/office/drawing/2014/main" id="{4D6D43EA-3BED-48B1-B29D-EDC11C13B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43" y="97215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ouse With Garden on Twitter Twemoji 2.3">
            <a:extLst>
              <a:ext uri="{FF2B5EF4-FFF2-40B4-BE49-F238E27FC236}">
                <a16:creationId xmlns:a16="http://schemas.microsoft.com/office/drawing/2014/main" id="{8CD0E445-88C6-4E13-A973-E511425B7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70" y="4035552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083C02-75B4-4061-9F36-D13FCBA63C1B}"/>
              </a:ext>
            </a:extLst>
          </p:cNvPr>
          <p:cNvSpPr txBox="1"/>
          <p:nvPr/>
        </p:nvSpPr>
        <p:spPr>
          <a:xfrm>
            <a:off x="2118144" y="804245"/>
            <a:ext cx="189188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/>
              <a:t>Education</a:t>
            </a:r>
          </a:p>
          <a:p>
            <a:pPr algn="l" rtl="0"/>
            <a:r>
              <a:rPr lang="en-US" sz="2000" dirty="0"/>
              <a:t>Welfare</a:t>
            </a:r>
          </a:p>
          <a:p>
            <a:pPr algn="l" rtl="0"/>
            <a:r>
              <a:rPr lang="en-US" sz="2000" dirty="0"/>
              <a:t>Sanitation</a:t>
            </a:r>
            <a:endParaRPr lang="he-IL" sz="2000" dirty="0"/>
          </a:p>
          <a:p>
            <a:pPr algn="l" rtl="0"/>
            <a:r>
              <a:rPr lang="en-US" sz="2000" dirty="0"/>
              <a:t>Housing</a:t>
            </a:r>
          </a:p>
          <a:p>
            <a:pPr algn="l" rtl="0"/>
            <a:r>
              <a:rPr lang="en-US" sz="2000" dirty="0"/>
              <a:t>Security</a:t>
            </a:r>
          </a:p>
          <a:p>
            <a:pPr algn="l" rtl="0"/>
            <a:r>
              <a:rPr lang="en-US" sz="2000" dirty="0">
                <a:solidFill>
                  <a:srgbClr val="00B050"/>
                </a:solidFill>
              </a:rPr>
              <a:t>Tax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7501E5-F834-4406-9D45-6EFE4556625B}"/>
              </a:ext>
            </a:extLst>
          </p:cNvPr>
          <p:cNvSpPr txBox="1"/>
          <p:nvPr/>
        </p:nvSpPr>
        <p:spPr>
          <a:xfrm>
            <a:off x="3237511" y="804245"/>
            <a:ext cx="189188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/>
              <a:t>★★★★</a:t>
            </a:r>
          </a:p>
          <a:p>
            <a:pPr algn="l" rtl="0"/>
            <a:r>
              <a:rPr lang="en-US" sz="2000" dirty="0"/>
              <a:t>★★</a:t>
            </a:r>
          </a:p>
          <a:p>
            <a:pPr algn="l" rtl="0"/>
            <a:r>
              <a:rPr lang="en-US" sz="2000" dirty="0"/>
              <a:t>★★★</a:t>
            </a:r>
          </a:p>
          <a:p>
            <a:pPr algn="l" rtl="0"/>
            <a:r>
              <a:rPr lang="en-US" sz="2000" dirty="0"/>
              <a:t>★★★★★</a:t>
            </a:r>
          </a:p>
          <a:p>
            <a:pPr algn="l" rtl="0"/>
            <a:r>
              <a:rPr lang="en-US" sz="2000" dirty="0"/>
              <a:t>★★★★</a:t>
            </a:r>
          </a:p>
          <a:p>
            <a:pPr algn="l" rtl="0"/>
            <a:r>
              <a:rPr lang="en-US" sz="2000" dirty="0">
                <a:solidFill>
                  <a:srgbClr val="00B050"/>
                </a:solidFill>
              </a:rPr>
              <a:t>$$$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573D9A-C6B4-405F-A10E-EB877310BB83}"/>
              </a:ext>
            </a:extLst>
          </p:cNvPr>
          <p:cNvSpPr txBox="1"/>
          <p:nvPr/>
        </p:nvSpPr>
        <p:spPr>
          <a:xfrm>
            <a:off x="2125607" y="3877772"/>
            <a:ext cx="189188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/>
              <a:t>Education</a:t>
            </a:r>
          </a:p>
          <a:p>
            <a:pPr algn="l" rtl="0"/>
            <a:r>
              <a:rPr lang="en-US" sz="2000" dirty="0"/>
              <a:t>Welfare</a:t>
            </a:r>
          </a:p>
          <a:p>
            <a:pPr algn="l" rtl="0"/>
            <a:r>
              <a:rPr lang="en-US" sz="2000" dirty="0"/>
              <a:t>Sanitation</a:t>
            </a:r>
            <a:endParaRPr lang="he-IL" sz="2000" dirty="0"/>
          </a:p>
          <a:p>
            <a:pPr algn="l" rtl="0"/>
            <a:r>
              <a:rPr lang="en-US" sz="2000" dirty="0"/>
              <a:t>Housing</a:t>
            </a:r>
          </a:p>
          <a:p>
            <a:pPr algn="l" rtl="0"/>
            <a:r>
              <a:rPr lang="en-US" sz="2000" dirty="0"/>
              <a:t>Security</a:t>
            </a:r>
          </a:p>
          <a:p>
            <a:pPr algn="l" rtl="0"/>
            <a:r>
              <a:rPr lang="en-US" sz="2000" dirty="0">
                <a:solidFill>
                  <a:srgbClr val="00B050"/>
                </a:solidFill>
              </a:rPr>
              <a:t>Tax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179281-F041-4BA9-BCEB-2F63973FF4DF}"/>
              </a:ext>
            </a:extLst>
          </p:cNvPr>
          <p:cNvSpPr txBox="1"/>
          <p:nvPr/>
        </p:nvSpPr>
        <p:spPr>
          <a:xfrm>
            <a:off x="3244974" y="3877772"/>
            <a:ext cx="189188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/>
              <a:t>★★★★★</a:t>
            </a:r>
          </a:p>
          <a:p>
            <a:pPr algn="l" rtl="0"/>
            <a:r>
              <a:rPr lang="en-US" sz="2000" dirty="0"/>
              <a:t>★★★</a:t>
            </a:r>
          </a:p>
          <a:p>
            <a:pPr algn="l" rtl="0"/>
            <a:r>
              <a:rPr lang="en-US" sz="2000" dirty="0"/>
              <a:t>★★★★★</a:t>
            </a:r>
          </a:p>
          <a:p>
            <a:pPr algn="l" rtl="0"/>
            <a:r>
              <a:rPr lang="en-US" sz="2000" dirty="0"/>
              <a:t>★★</a:t>
            </a:r>
          </a:p>
          <a:p>
            <a:pPr algn="l" rtl="0"/>
            <a:r>
              <a:rPr lang="en-US" sz="2000" dirty="0"/>
              <a:t>★★★★★</a:t>
            </a:r>
          </a:p>
          <a:p>
            <a:pPr algn="l" rtl="0"/>
            <a:r>
              <a:rPr lang="en-US" sz="2000" dirty="0">
                <a:solidFill>
                  <a:srgbClr val="00B050"/>
                </a:solidFill>
              </a:rPr>
              <a:t>$$$$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D598C0-6030-44D5-9558-E51D934178A9}"/>
              </a:ext>
            </a:extLst>
          </p:cNvPr>
          <p:cNvSpPr txBox="1"/>
          <p:nvPr/>
        </p:nvSpPr>
        <p:spPr>
          <a:xfrm>
            <a:off x="6287810" y="804245"/>
            <a:ext cx="189188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/>
              <a:t>Education</a:t>
            </a:r>
          </a:p>
          <a:p>
            <a:pPr algn="l" rtl="0"/>
            <a:r>
              <a:rPr lang="en-US" sz="2000" dirty="0"/>
              <a:t>Welfare</a:t>
            </a:r>
          </a:p>
          <a:p>
            <a:pPr algn="l" rtl="0"/>
            <a:r>
              <a:rPr lang="en-US" sz="2000" dirty="0"/>
              <a:t>Sanitation</a:t>
            </a:r>
            <a:endParaRPr lang="he-IL" sz="2000" dirty="0"/>
          </a:p>
          <a:p>
            <a:pPr algn="l" rtl="0"/>
            <a:r>
              <a:rPr lang="en-US" sz="2000" dirty="0"/>
              <a:t>Housing</a:t>
            </a:r>
          </a:p>
          <a:p>
            <a:pPr algn="l" rtl="0"/>
            <a:r>
              <a:rPr lang="en-US" sz="2000" dirty="0"/>
              <a:t>Security</a:t>
            </a:r>
          </a:p>
          <a:p>
            <a:pPr algn="l" rtl="0"/>
            <a:r>
              <a:rPr lang="en-US" sz="2000" dirty="0">
                <a:solidFill>
                  <a:srgbClr val="00B050"/>
                </a:solidFill>
              </a:rPr>
              <a:t>Tax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BE31B2-C686-4F61-BEF2-048A29F35438}"/>
              </a:ext>
            </a:extLst>
          </p:cNvPr>
          <p:cNvSpPr txBox="1"/>
          <p:nvPr/>
        </p:nvSpPr>
        <p:spPr>
          <a:xfrm>
            <a:off x="7407177" y="804245"/>
            <a:ext cx="189188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/>
              <a:t>★★</a:t>
            </a:r>
          </a:p>
          <a:p>
            <a:pPr algn="l" rtl="0"/>
            <a:r>
              <a:rPr lang="en-US" sz="2000" dirty="0"/>
              <a:t>★★★★</a:t>
            </a:r>
          </a:p>
          <a:p>
            <a:pPr algn="l" rtl="0"/>
            <a:r>
              <a:rPr lang="en-US" sz="2000" dirty="0"/>
              <a:t>★★★★</a:t>
            </a:r>
          </a:p>
          <a:p>
            <a:pPr algn="l" rtl="0"/>
            <a:r>
              <a:rPr lang="en-US" sz="2000" dirty="0"/>
              <a:t>★★★★★</a:t>
            </a:r>
          </a:p>
          <a:p>
            <a:pPr algn="l" rtl="0"/>
            <a:r>
              <a:rPr lang="en-US" sz="2000" dirty="0"/>
              <a:t>★★★★</a:t>
            </a:r>
          </a:p>
          <a:p>
            <a:pPr algn="l" rtl="0"/>
            <a:r>
              <a:rPr lang="en-US" sz="2000" dirty="0">
                <a:solidFill>
                  <a:srgbClr val="00B050"/>
                </a:solidFill>
              </a:rPr>
              <a:t>$$$$$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D38AF1-08B6-4B16-8C58-C7B6AD056E19}"/>
              </a:ext>
            </a:extLst>
          </p:cNvPr>
          <p:cNvSpPr txBox="1"/>
          <p:nvPr/>
        </p:nvSpPr>
        <p:spPr>
          <a:xfrm>
            <a:off x="6295273" y="3877772"/>
            <a:ext cx="189188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/>
              <a:t>Education</a:t>
            </a:r>
          </a:p>
          <a:p>
            <a:pPr algn="l" rtl="0"/>
            <a:r>
              <a:rPr lang="en-US" sz="2000" dirty="0"/>
              <a:t>Welfare</a:t>
            </a:r>
          </a:p>
          <a:p>
            <a:pPr algn="l" rtl="0"/>
            <a:r>
              <a:rPr lang="en-US" sz="2000" dirty="0"/>
              <a:t>Sanitation</a:t>
            </a:r>
            <a:endParaRPr lang="he-IL" sz="2000" dirty="0"/>
          </a:p>
          <a:p>
            <a:pPr algn="l" rtl="0"/>
            <a:r>
              <a:rPr lang="en-US" sz="2000" dirty="0"/>
              <a:t>Housing</a:t>
            </a:r>
          </a:p>
          <a:p>
            <a:pPr algn="l" rtl="0"/>
            <a:r>
              <a:rPr lang="en-US" sz="2000" dirty="0"/>
              <a:t>Security</a:t>
            </a:r>
          </a:p>
          <a:p>
            <a:pPr algn="l" rtl="0"/>
            <a:r>
              <a:rPr lang="en-US" sz="2000" dirty="0">
                <a:solidFill>
                  <a:srgbClr val="00B050"/>
                </a:solidFill>
              </a:rPr>
              <a:t>Tax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9E3386-BB5B-4EDC-8655-30A4A139B00A}"/>
              </a:ext>
            </a:extLst>
          </p:cNvPr>
          <p:cNvSpPr txBox="1"/>
          <p:nvPr/>
        </p:nvSpPr>
        <p:spPr>
          <a:xfrm>
            <a:off x="7414640" y="3877772"/>
            <a:ext cx="189188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/>
              <a:t>★★★★★</a:t>
            </a:r>
          </a:p>
          <a:p>
            <a:pPr algn="l" rtl="0"/>
            <a:r>
              <a:rPr lang="en-US" sz="2000" dirty="0"/>
              <a:t>★★★★</a:t>
            </a:r>
          </a:p>
          <a:p>
            <a:pPr algn="l" rtl="0"/>
            <a:r>
              <a:rPr lang="en-US" sz="2000" dirty="0"/>
              <a:t>★★★★★</a:t>
            </a:r>
          </a:p>
          <a:p>
            <a:pPr algn="l" rtl="0"/>
            <a:r>
              <a:rPr lang="en-US" sz="2000" dirty="0"/>
              <a:t>★★★★</a:t>
            </a:r>
          </a:p>
          <a:p>
            <a:pPr algn="l" rtl="0"/>
            <a:r>
              <a:rPr lang="en-US" sz="2000" dirty="0"/>
              <a:t>★★</a:t>
            </a:r>
          </a:p>
          <a:p>
            <a:pPr algn="l" rtl="0"/>
            <a:r>
              <a:rPr lang="en-US" sz="2000" dirty="0">
                <a:solidFill>
                  <a:srgbClr val="00B050"/>
                </a:solidFill>
              </a:rPr>
              <a:t>$$</a:t>
            </a:r>
          </a:p>
        </p:txBody>
      </p:sp>
      <p:pic>
        <p:nvPicPr>
          <p:cNvPr id="2064" name="Picture 16" descr="תוצאת תמונה עבור ‪circular arrows‬‏">
            <a:extLst>
              <a:ext uri="{FF2B5EF4-FFF2-40B4-BE49-F238E27FC236}">
                <a16:creationId xmlns:a16="http://schemas.microsoft.com/office/drawing/2014/main" id="{9572D7B8-B408-417F-A4C9-2AE4ECBC4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47" y="2091138"/>
            <a:ext cx="2170796" cy="217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26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49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9548261" y="-77002"/>
            <a:ext cx="2643739" cy="7209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חץ ימינה 7"/>
          <p:cNvSpPr/>
          <p:nvPr/>
        </p:nvSpPr>
        <p:spPr>
          <a:xfrm rot="8563600">
            <a:off x="11707530" y="1469236"/>
            <a:ext cx="288758" cy="25025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extBox 1"/>
          <p:cNvSpPr txBox="1"/>
          <p:nvPr/>
        </p:nvSpPr>
        <p:spPr>
          <a:xfrm>
            <a:off x="420370" y="972153"/>
            <a:ext cx="8564880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dirty="0">
                <a:cs typeface="Times New Roman" panose="02020603050405020304" pitchFamily="18" charset="0"/>
              </a:rPr>
              <a:t>How does </a:t>
            </a:r>
            <a:r>
              <a:rPr lang="en-US" sz="3600" b="1" dirty="0">
                <a:cs typeface="Times New Roman" panose="02020603050405020304" pitchFamily="18" charset="0"/>
              </a:rPr>
              <a:t>greater municipal autonomy </a:t>
            </a:r>
            <a:r>
              <a:rPr lang="en-US" sz="3600" dirty="0">
                <a:cs typeface="Times New Roman" panose="02020603050405020304" pitchFamily="18" charset="0"/>
              </a:rPr>
              <a:t>influence local expenditures on welfare?</a:t>
            </a:r>
          </a:p>
          <a:p>
            <a:pPr algn="l" rtl="0"/>
            <a:endParaRPr lang="en-US" sz="3600" dirty="0">
              <a:cs typeface="Times New Roman" panose="02020603050405020304" pitchFamily="18" charset="0"/>
            </a:endParaRPr>
          </a:p>
          <a:p>
            <a:pPr algn="l" rtl="0"/>
            <a:r>
              <a:rPr lang="en-US" sz="3600" dirty="0">
                <a:cs typeface="Times New Roman" panose="02020603050405020304" pitchFamily="18" charset="0"/>
              </a:rPr>
              <a:t>How does </a:t>
            </a:r>
            <a:r>
              <a:rPr lang="en-US" sz="3600" b="1" dirty="0">
                <a:cs typeface="Times New Roman" panose="02020603050405020304" pitchFamily="18" charset="0"/>
              </a:rPr>
              <a:t>greater need for welfare services</a:t>
            </a:r>
            <a:r>
              <a:rPr lang="en-US" sz="3600" dirty="0">
                <a:cs typeface="Times New Roman" panose="02020603050405020304" pitchFamily="18" charset="0"/>
              </a:rPr>
              <a:t> influence local expenditures on welfare?</a:t>
            </a:r>
          </a:p>
          <a:p>
            <a:pPr algn="l" rtl="0"/>
            <a:endParaRPr lang="en-US" sz="3600" dirty="0">
              <a:cs typeface="Times New Roman" panose="02020603050405020304" pitchFamily="18" charset="0"/>
            </a:endParaRPr>
          </a:p>
          <a:p>
            <a:pPr algn="l" rtl="0"/>
            <a:r>
              <a:rPr lang="en-US" sz="3600" dirty="0">
                <a:cs typeface="Times New Roman" panose="02020603050405020304" pitchFamily="18" charset="0"/>
              </a:rPr>
              <a:t>How does </a:t>
            </a:r>
            <a:r>
              <a:rPr lang="en-US" sz="3600" b="1" dirty="0">
                <a:cs typeface="Times New Roman" panose="02020603050405020304" pitchFamily="18" charset="0"/>
              </a:rPr>
              <a:t>the interaction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2700" dirty="0">
                <a:cs typeface="Times New Roman" panose="02020603050405020304" pitchFamily="18" charset="0"/>
              </a:rPr>
              <a:t>(between greater municipal autonomy and greater need for welfare services)</a:t>
            </a:r>
            <a:r>
              <a:rPr lang="en-US" sz="3600" dirty="0">
                <a:cs typeface="Times New Roman" panose="02020603050405020304" pitchFamily="18" charset="0"/>
              </a:rPr>
              <a:t> influence local expenditures on welfare?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31141" y="972153"/>
            <a:ext cx="2233061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question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it important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Hypotheses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details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research</a:t>
            </a:r>
          </a:p>
        </p:txBody>
      </p:sp>
    </p:spTree>
    <p:extLst>
      <p:ext uri="{BB962C8B-B14F-4D97-AF65-F5344CB8AC3E}">
        <p14:creationId xmlns:p14="http://schemas.microsoft.com/office/powerpoint/2010/main" val="244583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9548261" y="-77002"/>
            <a:ext cx="2643739" cy="7209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חץ ימינה 5"/>
          <p:cNvSpPr/>
          <p:nvPr/>
        </p:nvSpPr>
        <p:spPr>
          <a:xfrm rot="8563600">
            <a:off x="10793130" y="1940577"/>
            <a:ext cx="288758" cy="25025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9731141" y="972153"/>
            <a:ext cx="2233061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question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it important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Hypotheses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details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research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30E93D-F35B-4221-A7EB-907165CB0E12}"/>
              </a:ext>
            </a:extLst>
          </p:cNvPr>
          <p:cNvSpPr txBox="1"/>
          <p:nvPr/>
        </p:nvSpPr>
        <p:spPr>
          <a:xfrm>
            <a:off x="420370" y="972153"/>
            <a:ext cx="856488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>
                <a:cs typeface="Times New Roman" panose="02020603050405020304" pitchFamily="18" charset="0"/>
              </a:rPr>
              <a:t>⇑</a:t>
            </a:r>
            <a:r>
              <a:rPr lang="en-US" sz="3600" dirty="0">
                <a:cs typeface="Times New Roman" panose="02020603050405020304" pitchFamily="18" charset="0"/>
              </a:rPr>
              <a:t> Municipal autonomy</a:t>
            </a:r>
          </a:p>
          <a:p>
            <a:pPr algn="l" rtl="0"/>
            <a:r>
              <a:rPr lang="en-US" sz="3600" dirty="0">
                <a:cs typeface="Times New Roman" panose="02020603050405020304" pitchFamily="18" charset="0"/>
              </a:rPr>
              <a:t>	↳ Expenditures on welfare </a:t>
            </a:r>
            <a:r>
              <a:rPr lang="en-US" sz="3600" b="1" dirty="0">
                <a:cs typeface="Times New Roman" panose="02020603050405020304" pitchFamily="18" charset="0"/>
              </a:rPr>
              <a:t>⇓</a:t>
            </a:r>
          </a:p>
          <a:p>
            <a:pPr algn="l" rtl="0"/>
            <a:endParaRPr lang="en-US" sz="3600" dirty="0">
              <a:cs typeface="Times New Roman" panose="02020603050405020304" pitchFamily="18" charset="0"/>
            </a:endParaRPr>
          </a:p>
          <a:p>
            <a:pPr algn="l" rtl="0"/>
            <a:r>
              <a:rPr lang="en-US" sz="3600" b="1" dirty="0">
                <a:cs typeface="Times New Roman" panose="02020603050405020304" pitchFamily="18" charset="0"/>
              </a:rPr>
              <a:t>⇑ </a:t>
            </a:r>
            <a:r>
              <a:rPr lang="en-US" sz="3600" dirty="0">
                <a:cs typeface="Times New Roman" panose="02020603050405020304" pitchFamily="18" charset="0"/>
              </a:rPr>
              <a:t>Need for welfare services </a:t>
            </a:r>
          </a:p>
          <a:p>
            <a:pPr algn="l" rtl="0"/>
            <a:r>
              <a:rPr lang="en-US" sz="3600" dirty="0">
                <a:cs typeface="Times New Roman" panose="02020603050405020304" pitchFamily="18" charset="0"/>
              </a:rPr>
              <a:t>	↳ Expenditures on welfare </a:t>
            </a:r>
            <a:r>
              <a:rPr lang="en-US" sz="3600" b="1" dirty="0">
                <a:cs typeface="Times New Roman" panose="02020603050405020304" pitchFamily="18" charset="0"/>
              </a:rPr>
              <a:t>⇓</a:t>
            </a:r>
          </a:p>
          <a:p>
            <a:pPr algn="l" rtl="0"/>
            <a:endParaRPr lang="en-US" sz="3600" dirty="0">
              <a:cs typeface="Times New Roman" panose="02020603050405020304" pitchFamily="18" charset="0"/>
            </a:endParaRPr>
          </a:p>
          <a:p>
            <a:pPr algn="l" rtl="0"/>
            <a:r>
              <a:rPr lang="en-US" sz="3600" b="1" dirty="0">
                <a:cs typeface="Times New Roman" panose="02020603050405020304" pitchFamily="18" charset="0"/>
              </a:rPr>
              <a:t>⇑ Interaction effect</a:t>
            </a:r>
          </a:p>
          <a:p>
            <a:pPr algn="l" rtl="0"/>
            <a:r>
              <a:rPr lang="en-US" sz="3600" b="1" dirty="0">
                <a:cs typeface="Times New Roman" panose="02020603050405020304" pitchFamily="18" charset="0"/>
              </a:rPr>
              <a:t>	↳ Expenditures on welfare ⇑</a:t>
            </a:r>
          </a:p>
        </p:txBody>
      </p:sp>
    </p:spTree>
    <p:extLst>
      <p:ext uri="{BB962C8B-B14F-4D97-AF65-F5344CB8AC3E}">
        <p14:creationId xmlns:p14="http://schemas.microsoft.com/office/powerpoint/2010/main" val="199094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9548261" y="-77002"/>
            <a:ext cx="2643739" cy="7209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חץ ימינה 5"/>
          <p:cNvSpPr/>
          <p:nvPr/>
        </p:nvSpPr>
        <p:spPr>
          <a:xfrm rot="8563600">
            <a:off x="11819822" y="2336504"/>
            <a:ext cx="288758" cy="25025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9731141" y="972153"/>
            <a:ext cx="2233061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question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it important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Hypotheses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details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research</a:t>
            </a:r>
          </a:p>
        </p:txBody>
      </p:sp>
      <p:pic>
        <p:nvPicPr>
          <p:cNvPr id="4098" name="Picture 2" descr="https://static1.squarespace.com/static/55fb2558e4b0a6c907acc5ce/t/55fb44f7e4b0401d72c13f3e/1442530603567/inequality.jpg?format=1500w">
            <a:extLst>
              <a:ext uri="{FF2B5EF4-FFF2-40B4-BE49-F238E27FC236}">
                <a16:creationId xmlns:a16="http://schemas.microsoft.com/office/drawing/2014/main" id="{2F284D4D-06B1-412F-BAB0-606DD7425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2"/>
          <a:stretch/>
        </p:blipFill>
        <p:spPr bwMode="auto">
          <a:xfrm>
            <a:off x="419099" y="449681"/>
            <a:ext cx="8684913" cy="5984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819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9548261" y="-77002"/>
            <a:ext cx="2643739" cy="7209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חץ ימינה 5"/>
          <p:cNvSpPr/>
          <p:nvPr/>
        </p:nvSpPr>
        <p:spPr>
          <a:xfrm rot="8563600">
            <a:off x="11611692" y="2854975"/>
            <a:ext cx="288758" cy="25025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9731141" y="972153"/>
            <a:ext cx="2233061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question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it important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Hypotheses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details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research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3781A0-40F5-411B-8B71-D9971AE2B243}"/>
              </a:ext>
            </a:extLst>
          </p:cNvPr>
          <p:cNvSpPr txBox="1"/>
          <p:nvPr/>
        </p:nvSpPr>
        <p:spPr>
          <a:xfrm>
            <a:off x="420370" y="972153"/>
            <a:ext cx="8564880" cy="39395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60000" indent="-360000" algn="l" rtl="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cs typeface="Times New Roman" panose="02020603050405020304" pitchFamily="18" charset="0"/>
              </a:rPr>
              <a:t>Oates, 1969</a:t>
            </a:r>
          </a:p>
          <a:p>
            <a:pPr marL="360000" indent="-360000" algn="l" rtl="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cs typeface="Times New Roman" panose="02020603050405020304" pitchFamily="18" charset="0"/>
              </a:rPr>
              <a:t>Hamilton, 1975</a:t>
            </a:r>
          </a:p>
          <a:p>
            <a:pPr marL="360000" indent="-360000" algn="l" rtl="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cs typeface="Times New Roman" panose="02020603050405020304" pitchFamily="18" charset="0"/>
              </a:rPr>
              <a:t>Rose-Ackerman, 1981</a:t>
            </a:r>
          </a:p>
          <a:p>
            <a:pPr marL="360000" indent="-360000" algn="l" rtl="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cs typeface="Times New Roman" panose="02020603050405020304" pitchFamily="18" charset="0"/>
              </a:rPr>
              <a:t>Berglas</a:t>
            </a:r>
            <a:r>
              <a:rPr lang="en-US" sz="3600" dirty="0">
                <a:cs typeface="Times New Roman" panose="02020603050405020304" pitchFamily="18" charset="0"/>
              </a:rPr>
              <a:t>, 1982</a:t>
            </a:r>
          </a:p>
          <a:p>
            <a:pPr marL="360000" indent="-360000" algn="l" rtl="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cs typeface="Times New Roman" panose="02020603050405020304" pitchFamily="18" charset="0"/>
              </a:rPr>
              <a:t>Keating, 1995</a:t>
            </a:r>
          </a:p>
          <a:p>
            <a:pPr marL="360000" indent="-360000" algn="l" rtl="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cs typeface="Times New Roman" panose="02020603050405020304" pitchFamily="18" charset="0"/>
              </a:rPr>
              <a:t>Caplan, 2001</a:t>
            </a:r>
          </a:p>
        </p:txBody>
      </p:sp>
    </p:spTree>
    <p:extLst>
      <p:ext uri="{BB962C8B-B14F-4D97-AF65-F5344CB8AC3E}">
        <p14:creationId xmlns:p14="http://schemas.microsoft.com/office/powerpoint/2010/main" val="592417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9548261" y="-77002"/>
            <a:ext cx="2643739" cy="7209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357336" y="1547064"/>
            <a:ext cx="970461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rtl="0">
              <a:lnSpc>
                <a:spcPct val="200000"/>
              </a:lnSpc>
              <a:spcAft>
                <a:spcPts val="6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0000" algn="l" rtl="0">
              <a:lnSpc>
                <a:spcPct val="150000"/>
              </a:lnSpc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algn="l" rtl="0"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WR</a:t>
            </a:r>
            <a:r>
              <a:rPr lang="en-US" sz="20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Welfare Rate for city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in year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 algn="l" rtl="0"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AIR</a:t>
            </a:r>
            <a:r>
              <a:rPr lang="en-US" sz="20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Auto-Investment Rate for city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in year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 algn="l" rtl="0"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MW</a:t>
            </a:r>
            <a:r>
              <a:rPr lang="en-US" sz="20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Percentage of employees earning up to minimum wage for city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in year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</a:p>
          <a:p>
            <a:pPr marL="180340" algn="l" rtl="0">
              <a:lnSpc>
                <a:spcPct val="150000"/>
              </a:lnSpc>
              <a:spcAft>
                <a:spcPts val="600"/>
              </a:spcAft>
            </a:pP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US" sz="20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error term = individual time-invariant effects (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μ</a:t>
            </a:r>
            <a:r>
              <a:rPr lang="en-US" sz="20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+ random effects (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20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31141" y="972153"/>
            <a:ext cx="2233061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question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it important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Hypotheses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details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research</a:t>
            </a:r>
          </a:p>
        </p:txBody>
      </p:sp>
      <p:sp>
        <p:nvSpPr>
          <p:cNvPr id="6" name="חץ ימינה 6">
            <a:extLst>
              <a:ext uri="{FF2B5EF4-FFF2-40B4-BE49-F238E27FC236}">
                <a16:creationId xmlns:a16="http://schemas.microsoft.com/office/drawing/2014/main" id="{19061AFD-72D8-4B20-A92A-AA4933DB4538}"/>
              </a:ext>
            </a:extLst>
          </p:cNvPr>
          <p:cNvSpPr/>
          <p:nvPr/>
        </p:nvSpPr>
        <p:spPr>
          <a:xfrm rot="8563600">
            <a:off x="11040192" y="3332495"/>
            <a:ext cx="288758" cy="25025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D73E8C-F783-43C5-8D9F-17B3F891A6DF}"/>
                  </a:ext>
                </a:extLst>
              </p:cNvPr>
              <p:cNvSpPr txBox="1"/>
              <p:nvPr/>
            </p:nvSpPr>
            <p:spPr>
              <a:xfrm>
                <a:off x="1024434" y="1241457"/>
                <a:ext cx="7433766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WR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AIR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MW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AIR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 ×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MW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algn="l" rtl="0"/>
                <a:endParaRPr lang="en-US" sz="2400" i="1" dirty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algn="l"/>
                <a:endParaRPr lang="he-IL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D73E8C-F783-43C5-8D9F-17B3F891A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434" y="1241457"/>
                <a:ext cx="7433766" cy="1477328"/>
              </a:xfrm>
              <a:prstGeom prst="rect">
                <a:avLst/>
              </a:prstGeom>
              <a:blipFill>
                <a:blip r:embed="rId3"/>
                <a:stretch>
                  <a:fillRect l="-13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23890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4238</TotalTime>
  <Words>1214</Words>
  <Application>Microsoft Office PowerPoint</Application>
  <PresentationFormat>מסך רחב</PresentationFormat>
  <Paragraphs>601</Paragraphs>
  <Slides>19</Slides>
  <Notes>18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תומר שלוש</dc:creator>
  <cp:lastModifiedBy>תומר שלוש</cp:lastModifiedBy>
  <cp:revision>113</cp:revision>
  <dcterms:created xsi:type="dcterms:W3CDTF">2016-05-17T09:12:12Z</dcterms:created>
  <dcterms:modified xsi:type="dcterms:W3CDTF">2017-06-29T07:51:43Z</dcterms:modified>
</cp:coreProperties>
</file>